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7" r:id="rId3"/>
    <p:sldId id="264" r:id="rId4"/>
    <p:sldId id="268" r:id="rId5"/>
    <p:sldId id="265" r:id="rId6"/>
    <p:sldId id="266" r:id="rId7"/>
    <p:sldId id="258" r:id="rId8"/>
    <p:sldId id="260" r:id="rId9"/>
    <p:sldId id="259" r:id="rId10"/>
    <p:sldId id="261" r:id="rId11"/>
    <p:sldId id="263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b4b55fe3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b4b55fe3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80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b4b55fe3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b4b55fe3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b4b55fe3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b4b55fe36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b4b55fe36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b4b55fe36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bb4b55fe3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bb4b55fe3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395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по Big Data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687450" y="3522082"/>
            <a:ext cx="4245200" cy="977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/>
              <a:t>Выполнили: </a:t>
            </a:r>
          </a:p>
          <a:p>
            <a:pPr marL="457200" lvl="1" indent="0"/>
            <a:r>
              <a:rPr lang="ru" sz="1800" dirty="0"/>
              <a:t>Третьякова А.Ю., Терентьева П.</a:t>
            </a:r>
            <a:r>
              <a:rPr lang="ru-RU" sz="1800" dirty="0"/>
              <a:t> А.,</a:t>
            </a:r>
          </a:p>
          <a:p>
            <a:pPr marL="457200" lvl="1" indent="0"/>
            <a:r>
              <a:rPr lang="ru-RU" sz="1800" dirty="0"/>
              <a:t>Колышкина Н.С., Малкова Л.Е.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Отсортированные данные</a:t>
            </a:r>
            <a:r>
              <a:rPr lang="en-US" dirty="0"/>
              <a:t> (</a:t>
            </a:r>
            <a:r>
              <a:rPr lang="en-US" dirty="0" err="1"/>
              <a:t>dds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12024"/>
            <a:ext cx="2010575" cy="19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776" y="1928012"/>
            <a:ext cx="4790624" cy="12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B2F3B-ADA9-439C-BB6F-CA3D7AD1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243C75-1DBE-4611-932E-678A2AC65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84" y="1116150"/>
            <a:ext cx="7656883" cy="2911200"/>
          </a:xfrm>
        </p:spPr>
        <p:txBody>
          <a:bodyPr>
            <a:normAutofit/>
          </a:bodyPr>
          <a:lstStyle/>
          <a:p>
            <a:r>
              <a:rPr lang="ru-RU" sz="1800" dirty="0"/>
              <a:t>Малкова Любовь: управление разработкой, команды для записи данных в БД</a:t>
            </a:r>
          </a:p>
          <a:p>
            <a:r>
              <a:rPr lang="ru-RU" sz="1800" dirty="0"/>
              <a:t>Колышкина Наташа : разработка скрипта по имитации </a:t>
            </a:r>
            <a:r>
              <a:rPr lang="en-US" sz="1800" dirty="0"/>
              <a:t>IoT</a:t>
            </a:r>
            <a:endParaRPr lang="ru-RU" sz="1800" dirty="0"/>
          </a:p>
          <a:p>
            <a:r>
              <a:rPr lang="ru-RU" sz="1800" dirty="0"/>
              <a:t>Терентьева Полина: разработка скрипта </a:t>
            </a:r>
            <a:r>
              <a:rPr lang="en-US" sz="1800" dirty="0"/>
              <a:t>Kafka</a:t>
            </a:r>
            <a:r>
              <a:rPr lang="ru-RU" sz="1800" dirty="0"/>
              <a:t> </a:t>
            </a:r>
            <a:r>
              <a:rPr lang="en-US" sz="1800" dirty="0"/>
              <a:t>Producer, Consumer</a:t>
            </a:r>
            <a:endParaRPr lang="ru-RU" sz="1800" dirty="0"/>
          </a:p>
          <a:p>
            <a:r>
              <a:rPr lang="ru-RU" sz="1800" dirty="0"/>
              <a:t>Третьякова Анастасия</a:t>
            </a:r>
            <a:r>
              <a:rPr lang="en-US" sz="1800" dirty="0"/>
              <a:t>: </a:t>
            </a:r>
            <a:r>
              <a:rPr lang="ru-RU" sz="1800" dirty="0"/>
              <a:t>разработка скрипта </a:t>
            </a:r>
            <a:r>
              <a:rPr lang="en-US" sz="1800" dirty="0"/>
              <a:t>Airflow</a:t>
            </a:r>
            <a:r>
              <a:rPr lang="ru-RU" sz="1800" dirty="0"/>
              <a:t>,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70048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87C43-E7F2-465E-B952-6B5CAD4D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разработки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AC5ACD-B817-48E8-AE6B-1CB8AC82F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Обсуждение задания и разделение ролей</a:t>
            </a:r>
          </a:p>
          <a:p>
            <a:r>
              <a:rPr lang="ru-RU" dirty="0"/>
              <a:t>2. Формирование скрипта имитирующего </a:t>
            </a:r>
            <a:r>
              <a:rPr lang="en-US" dirty="0"/>
              <a:t>IoT </a:t>
            </a:r>
            <a:r>
              <a:rPr lang="ru-RU" dirty="0"/>
              <a:t>девайс</a:t>
            </a:r>
          </a:p>
          <a:p>
            <a:r>
              <a:rPr lang="ru-RU" dirty="0"/>
              <a:t>3. 1 Доработка скрипта</a:t>
            </a:r>
          </a:p>
          <a:p>
            <a:r>
              <a:rPr lang="ru-RU" dirty="0"/>
              <a:t>3.2 Создание скрипта для работы </a:t>
            </a:r>
            <a:r>
              <a:rPr lang="en-US" dirty="0"/>
              <a:t>Kafka</a:t>
            </a:r>
            <a:r>
              <a:rPr lang="ru-RU" dirty="0"/>
              <a:t> </a:t>
            </a:r>
            <a:r>
              <a:rPr lang="en-US" dirty="0"/>
              <a:t>Producer</a:t>
            </a:r>
          </a:p>
          <a:p>
            <a:r>
              <a:rPr lang="en-US" dirty="0"/>
              <a:t>4. </a:t>
            </a:r>
            <a:r>
              <a:rPr lang="ru-RU" dirty="0"/>
              <a:t>Объединение 3.1 и 3.2</a:t>
            </a:r>
          </a:p>
          <a:p>
            <a:r>
              <a:rPr lang="ru-RU" dirty="0"/>
              <a:t>5. Создание скрипта для работы </a:t>
            </a:r>
            <a:r>
              <a:rPr lang="en-US" dirty="0"/>
              <a:t>Kafka</a:t>
            </a:r>
            <a:r>
              <a:rPr lang="ru-RU" dirty="0"/>
              <a:t> </a:t>
            </a:r>
            <a:r>
              <a:rPr lang="en-US" dirty="0"/>
              <a:t>Consumer</a:t>
            </a:r>
          </a:p>
          <a:p>
            <a:r>
              <a:rPr lang="en-US" dirty="0"/>
              <a:t>6. </a:t>
            </a:r>
            <a:r>
              <a:rPr lang="ru-RU" dirty="0"/>
              <a:t>Разработка запросов к БД</a:t>
            </a:r>
          </a:p>
          <a:p>
            <a:r>
              <a:rPr lang="ru-RU" dirty="0"/>
              <a:t>7. Разработка </a:t>
            </a:r>
            <a:r>
              <a:rPr lang="en-US" dirty="0"/>
              <a:t>DAG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07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CC05D3-9E5F-447B-A3D7-0CDBFAFEC302}"/>
              </a:ext>
            </a:extLst>
          </p:cNvPr>
          <p:cNvSpPr/>
          <p:nvPr/>
        </p:nvSpPr>
        <p:spPr>
          <a:xfrm>
            <a:off x="470780" y="1"/>
            <a:ext cx="8673220" cy="50026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15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1"/>
                </a:solidFill>
              </a:rPr>
              <a:t>Архитектура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81656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47893-1F33-4006-9C18-61D539200A19}"/>
              </a:ext>
            </a:extLst>
          </p:cNvPr>
          <p:cNvSpPr txBox="1"/>
          <p:nvPr/>
        </p:nvSpPr>
        <p:spPr>
          <a:xfrm>
            <a:off x="1297500" y="1313164"/>
            <a:ext cx="3006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Подсистема Администрирования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6E81DB8-C425-44D2-BEBF-F5C9B6A53FFE}"/>
              </a:ext>
            </a:extLst>
          </p:cNvPr>
          <p:cNvGrpSpPr/>
          <p:nvPr/>
        </p:nvGrpSpPr>
        <p:grpSpPr>
          <a:xfrm>
            <a:off x="5065204" y="63912"/>
            <a:ext cx="2549236" cy="1182913"/>
            <a:chOff x="5065204" y="63912"/>
            <a:chExt cx="2549236" cy="1182913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0151BFB-1CFF-47C5-94AD-9BBDD296A1E2}"/>
                </a:ext>
              </a:extLst>
            </p:cNvPr>
            <p:cNvSpPr/>
            <p:nvPr/>
          </p:nvSpPr>
          <p:spPr>
            <a:xfrm>
              <a:off x="5065204" y="63912"/>
              <a:ext cx="2549236" cy="1182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21C4DAD-0FB4-4233-B50D-084D51BF0885}"/>
                </a:ext>
              </a:extLst>
            </p:cNvPr>
            <p:cNvSpPr/>
            <p:nvPr/>
          </p:nvSpPr>
          <p:spPr>
            <a:xfrm>
              <a:off x="5336737" y="582097"/>
              <a:ext cx="1259067" cy="3876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5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Данные </a:t>
              </a:r>
              <a:r>
                <a:rPr lang="ru-RU" sz="105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IoT</a:t>
              </a:r>
              <a:r>
                <a:rPr lang="ru-RU" sz="105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девайса</a:t>
              </a:r>
              <a:endParaRPr lang="ru-RU" sz="9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2B7D8A-4CCD-4FD5-B4C6-CB08D101E0BE}"/>
                </a:ext>
              </a:extLst>
            </p:cNvPr>
            <p:cNvSpPr txBox="1"/>
            <p:nvPr/>
          </p:nvSpPr>
          <p:spPr>
            <a:xfrm>
              <a:off x="5134477" y="218343"/>
              <a:ext cx="1884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Источники Данных</a:t>
              </a:r>
            </a:p>
          </p:txBody>
        </p:sp>
        <p:pic>
          <p:nvPicPr>
            <p:cNvPr id="1026" name="Picture 2" descr="Image result for python">
              <a:extLst>
                <a:ext uri="{FF2B5EF4-FFF2-40B4-BE49-F238E27FC236}">
                  <a16:creationId xmlns:a16="http://schemas.microsoft.com/office/drawing/2014/main" id="{6C01A153-C5C6-49EE-BD35-3A0575B83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212" y="488025"/>
              <a:ext cx="505867" cy="50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59FF06-8FBF-4FF3-AFA6-FED90DEA9CF1}"/>
              </a:ext>
            </a:extLst>
          </p:cNvPr>
          <p:cNvSpPr/>
          <p:nvPr/>
        </p:nvSpPr>
        <p:spPr>
          <a:xfrm>
            <a:off x="1203984" y="1663427"/>
            <a:ext cx="5901988" cy="3299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25EEC-236D-4D88-A170-5738E88C6CB1}"/>
              </a:ext>
            </a:extLst>
          </p:cNvPr>
          <p:cNvSpPr txBox="1"/>
          <p:nvPr/>
        </p:nvSpPr>
        <p:spPr>
          <a:xfrm>
            <a:off x="1194424" y="1748684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Подсистема Интеграции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8E75DA4-D6E2-4E3A-9FA0-425D2508CB32}"/>
              </a:ext>
            </a:extLst>
          </p:cNvPr>
          <p:cNvSpPr/>
          <p:nvPr/>
        </p:nvSpPr>
        <p:spPr>
          <a:xfrm>
            <a:off x="5545651" y="2580761"/>
            <a:ext cx="1259067" cy="38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Сервис фильтрации</a:t>
            </a:r>
            <a:endParaRPr lang="ru-RU" sz="9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F8403B7-BAB1-49FC-B8A9-834E294CF088}"/>
              </a:ext>
            </a:extLst>
          </p:cNvPr>
          <p:cNvSpPr/>
          <p:nvPr/>
        </p:nvSpPr>
        <p:spPr>
          <a:xfrm>
            <a:off x="1505025" y="2164183"/>
            <a:ext cx="1259067" cy="38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Сервис </a:t>
            </a:r>
            <a:r>
              <a:rPr lang="ru-RU" sz="10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загрузки</a:t>
            </a:r>
            <a:endParaRPr lang="ru-RU" sz="900" dirty="0"/>
          </a:p>
        </p:txBody>
      </p:sp>
      <p:pic>
        <p:nvPicPr>
          <p:cNvPr id="26" name="Picture 2" descr="Image result for python">
            <a:extLst>
              <a:ext uri="{FF2B5EF4-FFF2-40B4-BE49-F238E27FC236}">
                <a16:creationId xmlns:a16="http://schemas.microsoft.com/office/drawing/2014/main" id="{196D84C9-BEA2-4BAC-9904-B498B1E0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94" y="2651774"/>
            <a:ext cx="505867" cy="5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kafka-logo-600x390 - airisData">
            <a:extLst>
              <a:ext uri="{FF2B5EF4-FFF2-40B4-BE49-F238E27FC236}">
                <a16:creationId xmlns:a16="http://schemas.microsoft.com/office/drawing/2014/main" id="{491FDD8E-540F-4373-91FC-B70B3C66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28" y="2652327"/>
            <a:ext cx="726064" cy="4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00F2B19-D18D-4047-BEC4-9BBB9AF19DC2}"/>
              </a:ext>
            </a:extLst>
          </p:cNvPr>
          <p:cNvSpPr/>
          <p:nvPr/>
        </p:nvSpPr>
        <p:spPr>
          <a:xfrm>
            <a:off x="5545652" y="1862642"/>
            <a:ext cx="1259067" cy="38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Сервис агрегации</a:t>
            </a:r>
            <a:endParaRPr lang="ru-RU" sz="900" dirty="0"/>
          </a:p>
        </p:txBody>
      </p:sp>
      <p:pic>
        <p:nvPicPr>
          <p:cNvPr id="30" name="Picture 6" descr="Image result for airflow">
            <a:extLst>
              <a:ext uri="{FF2B5EF4-FFF2-40B4-BE49-F238E27FC236}">
                <a16:creationId xmlns:a16="http://schemas.microsoft.com/office/drawing/2014/main" id="{43490AD0-070F-46D6-BB9C-E32AD6C9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822" y="3105968"/>
            <a:ext cx="1259067" cy="4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kafka-logo-600x390 - airisData">
            <a:extLst>
              <a:ext uri="{FF2B5EF4-FFF2-40B4-BE49-F238E27FC236}">
                <a16:creationId xmlns:a16="http://schemas.microsoft.com/office/drawing/2014/main" id="{00CDD648-4291-4498-B7B9-9E417915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27" y="2613403"/>
            <a:ext cx="726064" cy="4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315E7DD-ADB4-4A57-B452-F93B70E9B1C7}"/>
              </a:ext>
            </a:extLst>
          </p:cNvPr>
          <p:cNvSpPr/>
          <p:nvPr/>
        </p:nvSpPr>
        <p:spPr>
          <a:xfrm>
            <a:off x="2178635" y="3205644"/>
            <a:ext cx="3283872" cy="1660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A23E4F-B8FF-4499-8F8B-3B770425CC9D}"/>
              </a:ext>
            </a:extLst>
          </p:cNvPr>
          <p:cNvSpPr txBox="1"/>
          <p:nvPr/>
        </p:nvSpPr>
        <p:spPr>
          <a:xfrm>
            <a:off x="2277855" y="3250025"/>
            <a:ext cx="3184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Корпоративное хранилище данных</a:t>
            </a:r>
          </a:p>
        </p:txBody>
      </p:sp>
      <p:sp>
        <p:nvSpPr>
          <p:cNvPr id="11" name="Блок-схема: магнитный диск 10">
            <a:extLst>
              <a:ext uri="{FF2B5EF4-FFF2-40B4-BE49-F238E27FC236}">
                <a16:creationId xmlns:a16="http://schemas.microsoft.com/office/drawing/2014/main" id="{39566D53-34F8-448F-8F84-C6797C8A1D2E}"/>
              </a:ext>
            </a:extLst>
          </p:cNvPr>
          <p:cNvSpPr/>
          <p:nvPr/>
        </p:nvSpPr>
        <p:spPr>
          <a:xfrm>
            <a:off x="2783046" y="3753669"/>
            <a:ext cx="895315" cy="568037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stg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36" name="Picture 12" descr="Greenplum - Wikipedia">
            <a:extLst>
              <a:ext uri="{FF2B5EF4-FFF2-40B4-BE49-F238E27FC236}">
                <a16:creationId xmlns:a16="http://schemas.microsoft.com/office/drawing/2014/main" id="{2B6855CD-7CD5-4EDD-8098-00BD3570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789" y="4430687"/>
            <a:ext cx="1031968" cy="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Блок-схема: магнитный диск 43">
            <a:extLst>
              <a:ext uri="{FF2B5EF4-FFF2-40B4-BE49-F238E27FC236}">
                <a16:creationId xmlns:a16="http://schemas.microsoft.com/office/drawing/2014/main" id="{C4B74ED2-E5FA-45A9-907E-D6A2484FD15F}"/>
              </a:ext>
            </a:extLst>
          </p:cNvPr>
          <p:cNvSpPr/>
          <p:nvPr/>
        </p:nvSpPr>
        <p:spPr>
          <a:xfrm>
            <a:off x="4008514" y="3752110"/>
            <a:ext cx="895315" cy="568037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dds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69822C3-3204-473E-A290-233ADE8F758A}"/>
              </a:ext>
            </a:extLst>
          </p:cNvPr>
          <p:cNvGrpSpPr/>
          <p:nvPr/>
        </p:nvGrpSpPr>
        <p:grpSpPr>
          <a:xfrm>
            <a:off x="7307723" y="1906272"/>
            <a:ext cx="1969432" cy="1251369"/>
            <a:chOff x="1260891" y="3558701"/>
            <a:chExt cx="3856050" cy="861898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76833CF1-D63C-4CAA-9203-5D9F8B78E64D}"/>
                </a:ext>
              </a:extLst>
            </p:cNvPr>
            <p:cNvSpPr/>
            <p:nvPr/>
          </p:nvSpPr>
          <p:spPr>
            <a:xfrm>
              <a:off x="1260893" y="3558701"/>
              <a:ext cx="3471480" cy="8618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A5FC10-86BD-473A-8E38-DF207F82C6DA}"/>
                </a:ext>
              </a:extLst>
            </p:cNvPr>
            <p:cNvSpPr txBox="1"/>
            <p:nvPr/>
          </p:nvSpPr>
          <p:spPr>
            <a:xfrm>
              <a:off x="1260891" y="3566121"/>
              <a:ext cx="3856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Сервис управления контейнеризацией</a:t>
              </a:r>
            </a:p>
          </p:txBody>
        </p:sp>
      </p:grp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B57434FF-DAA6-4D6E-ACBF-7B2A34425D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1529857" y="775916"/>
            <a:ext cx="3806880" cy="1599764"/>
          </a:xfrm>
          <a:prstGeom prst="bentConnector3">
            <a:avLst>
              <a:gd name="adj1" fmla="val 11525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4046CF22-2A4F-4B2D-96A4-9994D6D9CC7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764092" y="2358002"/>
            <a:ext cx="529693" cy="141178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7CCABF42-E8E2-4A62-806B-BAF3E2AE385A}"/>
              </a:ext>
            </a:extLst>
          </p:cNvPr>
          <p:cNvCxnSpPr>
            <a:cxnSpLocks/>
            <a:stCxn id="11" idx="4"/>
            <a:endCxn id="29" idx="1"/>
          </p:cNvCxnSpPr>
          <p:nvPr/>
        </p:nvCxnSpPr>
        <p:spPr>
          <a:xfrm flipV="1">
            <a:off x="3678361" y="2056461"/>
            <a:ext cx="1867291" cy="1981227"/>
          </a:xfrm>
          <a:prstGeom prst="bentConnector3">
            <a:avLst>
              <a:gd name="adj1" fmla="val 87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F9435AEA-8EE4-4375-AF65-CC73FE367F02}"/>
              </a:ext>
            </a:extLst>
          </p:cNvPr>
          <p:cNvCxnSpPr>
            <a:cxnSpLocks/>
            <a:stCxn id="29" idx="2"/>
            <a:endCxn id="15" idx="0"/>
          </p:cNvCxnSpPr>
          <p:nvPr/>
        </p:nvCxnSpPr>
        <p:spPr>
          <a:xfrm rot="5400000">
            <a:off x="6009945" y="2415520"/>
            <a:ext cx="330482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9D33810C-1936-48E3-9A33-FAF93ABCC9FC}"/>
              </a:ext>
            </a:extLst>
          </p:cNvPr>
          <p:cNvCxnSpPr>
            <a:stCxn id="15" idx="1"/>
            <a:endCxn id="44" idx="1"/>
          </p:cNvCxnSpPr>
          <p:nvPr/>
        </p:nvCxnSpPr>
        <p:spPr>
          <a:xfrm rot="10800000" flipV="1">
            <a:off x="4456173" y="2774580"/>
            <a:ext cx="1089479" cy="9775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docker compose">
            <a:extLst>
              <a:ext uri="{FF2B5EF4-FFF2-40B4-BE49-F238E27FC236}">
                <a16:creationId xmlns:a16="http://schemas.microsoft.com/office/drawing/2014/main" id="{010B6B02-4C11-43D9-A427-5BBF7865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684" y="2494716"/>
            <a:ext cx="1139536" cy="5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kafka-logo-600x390 - airisData">
            <a:extLst>
              <a:ext uri="{FF2B5EF4-FFF2-40B4-BE49-F238E27FC236}">
                <a16:creationId xmlns:a16="http://schemas.microsoft.com/office/drawing/2014/main" id="{964146DB-6A2E-4C55-83D7-FE73019C2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90" y="2076789"/>
            <a:ext cx="726064" cy="4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python">
            <a:extLst>
              <a:ext uri="{FF2B5EF4-FFF2-40B4-BE49-F238E27FC236}">
                <a16:creationId xmlns:a16="http://schemas.microsoft.com/office/drawing/2014/main" id="{E5B50E2A-CDED-408E-B9BE-D4D03D82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69" y="2135009"/>
            <a:ext cx="426093" cy="4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Блок-схема: магнитный диск 39">
            <a:extLst>
              <a:ext uri="{FF2B5EF4-FFF2-40B4-BE49-F238E27FC236}">
                <a16:creationId xmlns:a16="http://schemas.microsoft.com/office/drawing/2014/main" id="{70204102-068E-4DDC-AE0F-4CB680326806}"/>
              </a:ext>
            </a:extLst>
          </p:cNvPr>
          <p:cNvSpPr/>
          <p:nvPr/>
        </p:nvSpPr>
        <p:spPr>
          <a:xfrm>
            <a:off x="5779353" y="3769789"/>
            <a:ext cx="1149746" cy="722282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accent1"/>
                </a:solidFill>
              </a:rPr>
              <a:t>Metadata.DB</a:t>
            </a:r>
            <a:endParaRPr lang="en-US" sz="1050" dirty="0">
              <a:solidFill>
                <a:schemeClr val="accent1"/>
              </a:solidFill>
            </a:endParaRPr>
          </a:p>
          <a:p>
            <a:pPr algn="ctr"/>
            <a:r>
              <a:rPr lang="en-US" sz="1050" dirty="0">
                <a:solidFill>
                  <a:schemeClr val="accent1"/>
                </a:solidFill>
              </a:rPr>
              <a:t>(Postgres)</a:t>
            </a:r>
            <a:endParaRPr lang="ru-RU" sz="1050" dirty="0">
              <a:solidFill>
                <a:schemeClr val="accent1"/>
              </a:solidFill>
            </a:endParaRPr>
          </a:p>
        </p:txBody>
      </p:sp>
      <p:pic>
        <p:nvPicPr>
          <p:cNvPr id="41" name="Picture 10" descr="PostgreSQL: Open Source Databases | OVHcloud">
            <a:extLst>
              <a:ext uri="{FF2B5EF4-FFF2-40B4-BE49-F238E27FC236}">
                <a16:creationId xmlns:a16="http://schemas.microsoft.com/office/drawing/2014/main" id="{3E89D629-FB3A-44F4-8751-7862CE83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28" y="4539614"/>
            <a:ext cx="888413" cy="26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8565B51-0132-4895-B889-25EB663FBA06}"/>
              </a:ext>
            </a:extLst>
          </p:cNvPr>
          <p:cNvCxnSpPr>
            <a:cxnSpLocks/>
          </p:cNvCxnSpPr>
          <p:nvPr/>
        </p:nvCxnSpPr>
        <p:spPr>
          <a:xfrm>
            <a:off x="6357929" y="3557802"/>
            <a:ext cx="0" cy="2119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94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F3C058-58E5-408A-88FE-32AABFD7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Формирование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A8BA37-B096-4173-874B-9CB54F7FF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7AFFC-75AA-4093-942F-32FA84BB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307850"/>
            <a:ext cx="6102036" cy="13128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249114-80CF-4B0D-A9BF-A3F393B5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2770859"/>
            <a:ext cx="3690927" cy="21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B49C-114E-4C26-B5BA-779569B3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Producer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A57B8C-16A8-4058-A3BD-4583D2D6D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6741E6-BA92-4AC5-A36A-5A8D5E70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2864792"/>
            <a:ext cx="5929624" cy="13815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CDDFE4-6566-47FC-A2A5-AA5208E5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567550"/>
            <a:ext cx="5929624" cy="10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5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B49C-114E-4C26-B5BA-779569B3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Consumer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A57B8C-16A8-4058-A3BD-4583D2D6D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05C36B-52CD-45DB-AD33-5C849294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481992"/>
            <a:ext cx="3004508" cy="21132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5E6C62-D576-4695-9E4D-B7E51B09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79" y="2265654"/>
            <a:ext cx="4233116" cy="914100"/>
          </a:xfrm>
          <a:prstGeom prst="rect">
            <a:avLst/>
          </a:prstGeom>
        </p:spPr>
      </p:pic>
      <p:pic>
        <p:nvPicPr>
          <p:cNvPr id="2052" name="Picture 4" descr="Getting started with Apache Kafka in Python | by Adnan Siddiqi | Towards  Data Science">
            <a:extLst>
              <a:ext uri="{FF2B5EF4-FFF2-40B4-BE49-F238E27FC236}">
                <a16:creationId xmlns:a16="http://schemas.microsoft.com/office/drawing/2014/main" id="{750A1359-9E5F-4FFC-802A-733B95F3D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72" y="631588"/>
            <a:ext cx="1587929" cy="9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C254A-9449-45F5-9429-B377D273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00" y="3766654"/>
            <a:ext cx="5758002" cy="9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6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Данные I</a:t>
            </a:r>
            <a:r>
              <a:rPr lang="en-US" dirty="0" err="1"/>
              <a:t>oT</a:t>
            </a:r>
            <a:r>
              <a:rPr lang="ru" dirty="0"/>
              <a:t> записанные в Greenplum</a:t>
            </a:r>
            <a:r>
              <a:rPr lang="en-US" dirty="0"/>
              <a:t> (stg)</a:t>
            </a:r>
            <a:endParaRPr dirty="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698" y="1307850"/>
            <a:ext cx="3917802" cy="16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698" y="3168688"/>
            <a:ext cx="4411926" cy="1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057159-4BCA-43EF-9157-5035E800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8" y="1745433"/>
            <a:ext cx="3500997" cy="20902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Код для </a:t>
            </a:r>
            <a:r>
              <a:rPr lang="en-US" dirty="0"/>
              <a:t>DAG</a:t>
            </a:r>
            <a:endParaRPr dirty="0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4416734" y="2535651"/>
            <a:ext cx="4454237" cy="1543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/>
              <a:t>'SELECT id FROM </a:t>
            </a:r>
            <a:r>
              <a:rPr lang="en-US" sz="1050" dirty="0" err="1"/>
              <a:t>prepared_data</a:t>
            </a:r>
            <a:r>
              <a:rPr lang="en-US" sz="1050" dirty="0"/>
              <a:t> ORDER BY -id LIMIT 1;’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/>
              <a:t>'SELECT * FROM </a:t>
            </a:r>
            <a:r>
              <a:rPr lang="en-US" sz="1050" dirty="0" err="1"/>
              <a:t>raw_data</a:t>
            </a:r>
            <a:r>
              <a:rPr lang="en-US" sz="1050" dirty="0"/>
              <a:t> WHERE id &gt; {</a:t>
            </a:r>
            <a:r>
              <a:rPr lang="en-US" sz="1050" dirty="0" err="1"/>
              <a:t>last_id</a:t>
            </a:r>
            <a:r>
              <a:rPr lang="en-US" sz="1050" dirty="0"/>
              <a:t>} AND temperature &gt;= 0;’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en-US" sz="105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/>
              <a:t>‘INSERT INTO </a:t>
            </a:r>
            <a:r>
              <a:rPr lang="en-US" sz="1050" dirty="0" err="1"/>
              <a:t>prepared_data</a:t>
            </a:r>
            <a:r>
              <a:rPr lang="en-US" sz="1050" dirty="0"/>
              <a:t> (id, </a:t>
            </a:r>
            <a:r>
              <a:rPr lang="en-US" sz="1050" dirty="0" err="1"/>
              <a:t>sensor_id</a:t>
            </a:r>
            <a:r>
              <a:rPr lang="en-US" sz="1050" dirty="0"/>
              <a:t>, longitude, latitude, </a:t>
            </a:r>
            <a:r>
              <a:rPr lang="en-US" sz="1050" dirty="0" err="1"/>
              <a:t>controller_id</a:t>
            </a:r>
            <a:r>
              <a:rPr lang="en-US" sz="1050" dirty="0"/>
              <a:t>, datetime, temperature) VALUES %s;'</a:t>
            </a:r>
            <a:endParaRPr sz="105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776E4A-0003-4E40-B5FA-1522B06B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17" y="1467965"/>
            <a:ext cx="3335146" cy="2611373"/>
          </a:xfrm>
          <a:prstGeom prst="rect">
            <a:avLst/>
          </a:prstGeom>
        </p:spPr>
      </p:pic>
      <p:pic>
        <p:nvPicPr>
          <p:cNvPr id="6" name="Google Shape;157;p16">
            <a:extLst>
              <a:ext uri="{FF2B5EF4-FFF2-40B4-BE49-F238E27FC236}">
                <a16:creationId xmlns:a16="http://schemas.microsoft.com/office/drawing/2014/main" id="{53FED337-8728-4887-A8C4-62C956E04E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671" t="53201"/>
          <a:stretch/>
        </p:blipFill>
        <p:spPr>
          <a:xfrm>
            <a:off x="4815739" y="1594550"/>
            <a:ext cx="3109400" cy="6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8;p16">
            <a:extLst>
              <a:ext uri="{FF2B5EF4-FFF2-40B4-BE49-F238E27FC236}">
                <a16:creationId xmlns:a16="http://schemas.microsoft.com/office/drawing/2014/main" id="{64EFAE10-180E-4E37-9A93-0A57EA1840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094" r="63189" b="51993"/>
          <a:stretch/>
        </p:blipFill>
        <p:spPr>
          <a:xfrm>
            <a:off x="5241827" y="1125515"/>
            <a:ext cx="2257224" cy="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DAG: prepare_data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296" y="1178061"/>
            <a:ext cx="4484850" cy="24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1AB91B-44CE-4B6D-B186-58119568C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112" y="3854447"/>
            <a:ext cx="5522614" cy="10746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1EA48E-1CD9-4CAD-ABE9-E72B872F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419" y="1796899"/>
            <a:ext cx="2997617" cy="914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235</Words>
  <Application>Microsoft Office PowerPoint</Application>
  <PresentationFormat>Экран (16:9)</PresentationFormat>
  <Paragraphs>46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Montserrat</vt:lpstr>
      <vt:lpstr>Lato</vt:lpstr>
      <vt:lpstr>Focus</vt:lpstr>
      <vt:lpstr>Проект по Big Data</vt:lpstr>
      <vt:lpstr>План разработки</vt:lpstr>
      <vt:lpstr>Архитектура</vt:lpstr>
      <vt:lpstr>Формирование данных</vt:lpstr>
      <vt:lpstr>Kafka Producer</vt:lpstr>
      <vt:lpstr>Kafka Consumer</vt:lpstr>
      <vt:lpstr>Данные IoT записанные в Greenplum (stg)</vt:lpstr>
      <vt:lpstr>Код для DAG</vt:lpstr>
      <vt:lpstr>DAG: prepare_data</vt:lpstr>
      <vt:lpstr>Отсортированные данные (dds)</vt:lpstr>
      <vt:lpstr>Роли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Big Data</dc:title>
  <dc:creator>user</dc:creator>
  <cp:lastModifiedBy>user user</cp:lastModifiedBy>
  <cp:revision>10</cp:revision>
  <dcterms:modified xsi:type="dcterms:W3CDTF">2022-12-24T18:47:51Z</dcterms:modified>
</cp:coreProperties>
</file>